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8" r:id="rId4"/>
    <p:sldId id="259" r:id="rId5"/>
    <p:sldId id="261" r:id="rId6"/>
    <p:sldId id="262" r:id="rId7"/>
    <p:sldId id="264" r:id="rId8"/>
    <p:sldId id="263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99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>
      <p:cViewPr varScale="1">
        <p:scale>
          <a:sx n="67" d="100"/>
          <a:sy n="67" d="100"/>
        </p:scale>
        <p:origin x="5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180000" cy="18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961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67594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72700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4557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212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85924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3008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11642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154928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028644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90800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CFC2274-A2AF-4644-985D-1441789E0B0B}" type="datetimeFigureOut">
              <a:rPr lang="es-CR" smtClean="0"/>
              <a:t>22/7/2022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C86BD69-7F1F-422B-9B05-D7C254F371F2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441943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5C3C3AF5-F0CE-499B-9192-AD40A3124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6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What can I do about litter?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D5C9330-CBC5-43A4-BDBF-F8E244D168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99" r="1" b="17326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1434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855ABD60-2850-4486-A7EB-B501B6382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4600" b="1" cap="all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There are some actions </a:t>
            </a:r>
            <a:br>
              <a:rPr lang="en-US" sz="4600" b="1" cap="all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600" b="1" cap="all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can take to </a:t>
            </a:r>
            <a:r>
              <a:rPr lang="en-US" sz="4600" b="1" cap="all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reduce</a:t>
            </a:r>
            <a:r>
              <a:rPr lang="en-US" sz="4600" b="1" cap="all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litter </a:t>
            </a:r>
          </a:p>
        </p:txBody>
      </p:sp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D403B021-0D71-4C86-A9C1-5F3E22058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556" r="1" b="19268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65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9CBD3C9-4E66-426D-948E-7CF477810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B95FCF-AD96-482F-9FB8-CD95725E6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4EEEC00-AD80-4734-BEE6-04CBDEC83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ED84DD6-8A68-4994-8094-8DDBE89BF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76049D7-366E-4AC9-B689-460CC28F8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2944" y="246887"/>
            <a:ext cx="4397755" cy="6377939"/>
          </a:xfrm>
          <a:prstGeom prst="rect">
            <a:avLst/>
          </a:prstGeom>
          <a:solidFill>
            <a:srgbClr val="A6B727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9E91F8-C4AE-4EB0-8B76-FF3F3FC71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70284" y="4405863"/>
            <a:ext cx="2763075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4AD45A04-4150-4943-BB06-EEEDDD73B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DDB4320-254F-41C2-A587-83A4FBDF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96000" y="857675"/>
            <a:ext cx="3960000" cy="36228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85000"/>
              </a:lnSpc>
            </a:pPr>
            <a:r>
              <a:rPr lang="en-US" sz="5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I can </a:t>
            </a:r>
            <a: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REDUCE, REFUSE REUSE, </a:t>
            </a:r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and</a:t>
            </a:r>
            <a: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RECYCLE.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C06F56E-B165-4402-86A3-2186EA7C6E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26" t="10611" r="23425" b="10611"/>
          <a:stretch/>
        </p:blipFill>
        <p:spPr>
          <a:xfrm>
            <a:off x="641773" y="549000"/>
            <a:ext cx="648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1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7C1320B4-B3AF-4B97-A177-53DAD7AF1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8424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4600" b="1" cap="all" dirty="0">
                <a:solidFill>
                  <a:srgbClr val="FFFFFF"/>
                </a:solidFill>
              </a:rPr>
              <a:t>I can </a:t>
            </a:r>
            <a:r>
              <a:rPr lang="en-US" sz="4600" b="1" cap="all" dirty="0">
                <a:solidFill>
                  <a:schemeClr val="tx1"/>
                </a:solidFill>
              </a:rPr>
              <a:t>dispose</a:t>
            </a:r>
            <a:br>
              <a:rPr lang="en-US" sz="4600" b="1" cap="all" dirty="0">
                <a:solidFill>
                  <a:schemeClr val="tx1"/>
                </a:solidFill>
              </a:rPr>
            </a:br>
            <a:r>
              <a:rPr lang="en-US" sz="4600" b="1" cap="all" dirty="0">
                <a:solidFill>
                  <a:schemeClr val="tx1"/>
                </a:solidFill>
              </a:rPr>
              <a:t>garbage </a:t>
            </a:r>
            <a:r>
              <a:rPr lang="en-US" sz="4600" b="1" cap="all" dirty="0">
                <a:solidFill>
                  <a:srgbClr val="FFFFFF"/>
                </a:solidFill>
              </a:rPr>
              <a:t>properly.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1FACBB-7F01-4CC5-BDE5-82ADB874B9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04" r="1" b="16921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411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455C987-ED28-46CA-ACFD-871FF101D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9530D1-E1B7-4679-A6ED-D82EB77AA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3840" y="256540"/>
            <a:ext cx="11704320" cy="63652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CB8372A-11C5-4BD2-B5FD-71DDEFADE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5896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E4098E4A-072D-4F72-BC9E-A36C6781C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80" y="4206240"/>
            <a:ext cx="9966960" cy="1325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5000"/>
              </a:lnSpc>
            </a:pPr>
            <a:r>
              <a:rPr lang="en-US" sz="5600" b="1" cap="all" dirty="0"/>
              <a:t>We can </a:t>
            </a:r>
            <a:r>
              <a:rPr lang="en-US" sz="5600" b="1" cap="all" dirty="0">
                <a:solidFill>
                  <a:schemeClr val="tx1"/>
                </a:solidFill>
              </a:rPr>
              <a:t>clean</a:t>
            </a:r>
            <a:r>
              <a:rPr lang="en-US" sz="5600" b="1" cap="all" dirty="0"/>
              <a:t> our school.</a:t>
            </a:r>
          </a:p>
        </p:txBody>
      </p:sp>
      <p:pic>
        <p:nvPicPr>
          <p:cNvPr id="5" name="Imagen 4" descr="Una caricatura de una mujer&#10;&#10;Descripción generada automáticamente con confianza baja">
            <a:extLst>
              <a:ext uri="{FF2B5EF4-FFF2-40B4-BE49-F238E27FC236}">
                <a16:creationId xmlns:a16="http://schemas.microsoft.com/office/drawing/2014/main" id="{1333E226-CC3F-4AB2-AC85-EBEFB2C736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48" r="1" b="13876"/>
          <a:stretch/>
        </p:blipFill>
        <p:spPr>
          <a:xfrm>
            <a:off x="243840" y="256540"/>
            <a:ext cx="11704320" cy="376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6080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4BCB9E2-CEA3-4AED-BDAC-BFD45CE9C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210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E92B39E-F855-499B-BD7E-36BAB93A9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246887"/>
            <a:ext cx="7314691" cy="6377939"/>
          </a:xfrm>
          <a:prstGeom prst="rect">
            <a:avLst/>
          </a:prstGeom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0C72FFD-DD89-412D-B569-F9A0F3A6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3843" y="4005950"/>
            <a:ext cx="5319020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F294E8CF-7744-4206-9889-C122C30E8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00" y="246888"/>
            <a:ext cx="11724640" cy="6377939"/>
          </a:xfrm>
          <a:prstGeom prst="rect">
            <a:avLst/>
          </a:prstGeom>
          <a:noFill/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E09948A-F42A-47B0-8D5C-6DCF78BD8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484" y="1269000"/>
            <a:ext cx="6019601" cy="375261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85000"/>
              </a:lnSpc>
            </a:pPr>
            <a:r>
              <a:rPr lang="en-US" sz="7200" b="1" dirty="0">
                <a:solidFill>
                  <a:srgbClr val="FFFFFF"/>
                </a:solidFill>
                <a:latin typeface="Arial Black" panose="020B0A04020102020204" pitchFamily="34" charset="0"/>
              </a:rPr>
              <a:t>We can  </a:t>
            </a:r>
            <a:r>
              <a:rPr lang="en-US" sz="7200" b="1" dirty="0">
                <a:solidFill>
                  <a:schemeClr val="bg1"/>
                </a:solidFill>
                <a:latin typeface="Arial Black" panose="020B0A04020102020204" pitchFamily="34" charset="0"/>
              </a:rPr>
              <a:t>buy less packaged </a:t>
            </a:r>
            <a:r>
              <a:rPr lang="en-US" sz="7200" b="1" dirty="0">
                <a:solidFill>
                  <a:srgbClr val="FFFFFF"/>
                </a:solidFill>
                <a:latin typeface="Arial Black" panose="020B0A04020102020204" pitchFamily="34" charset="0"/>
              </a:rPr>
              <a:t>food</a:t>
            </a:r>
          </a:p>
        </p:txBody>
      </p:sp>
      <p:pic>
        <p:nvPicPr>
          <p:cNvPr id="4" name="Imagen 3" descr="Dibujo animado de un personaje animado&#10;&#10;Descripción generada automáticamente con confianza media">
            <a:extLst>
              <a:ext uri="{FF2B5EF4-FFF2-40B4-BE49-F238E27FC236}">
                <a16:creationId xmlns:a16="http://schemas.microsoft.com/office/drawing/2014/main" id="{3538BA9B-7101-4795-A8E0-AA2BFC4E69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7" r="4997" b="-2"/>
          <a:stretch/>
        </p:blipFill>
        <p:spPr>
          <a:xfrm>
            <a:off x="872065" y="857675"/>
            <a:ext cx="3135414" cy="514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83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998D094-42B2-42BA-AA14-E8FBE073A5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8465D64B-59F4-4BDC-B833-A17EF1E04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3FED537-3AF1-4C36-9904-77B6A54D2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5462458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262107AD-6C1F-4908-9802-2C93A29CA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979" y="4928281"/>
            <a:ext cx="9966960" cy="168587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85000"/>
              </a:lnSpc>
            </a:pPr>
            <a:r>
              <a:rPr lang="en-US" sz="4000" dirty="0">
                <a:solidFill>
                  <a:schemeClr val="bg1"/>
                </a:solidFill>
                <a:latin typeface="Arial Black" panose="020B0A04020102020204" pitchFamily="34" charset="0"/>
              </a:rPr>
              <a:t>I can use a compose bin to dispose food</a:t>
            </a:r>
          </a:p>
        </p:txBody>
      </p:sp>
      <p:pic>
        <p:nvPicPr>
          <p:cNvPr id="8" name="Imagen 7" descr="Dig and drop composting" title="picture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999" y="653308"/>
            <a:ext cx="9660939" cy="42156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44553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215EA3-EDA0-4D12-B5E5-3AED13AB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6000" dirty="0" err="1">
                <a:latin typeface="Amasis MT Pro Black" panose="02040A04050005020304" pitchFamily="18" charset="0"/>
              </a:rPr>
              <a:t>Sequence</a:t>
            </a:r>
            <a:r>
              <a:rPr lang="es-MX" sz="6000" dirty="0">
                <a:latin typeface="Amasis MT Pro Black" panose="02040A04050005020304" pitchFamily="18" charset="0"/>
              </a:rPr>
              <a:t> </a:t>
            </a:r>
            <a:r>
              <a:rPr lang="es-MX" sz="6000" dirty="0" err="1">
                <a:latin typeface="Amasis MT Pro Black" panose="02040A04050005020304" pitchFamily="18" charset="0"/>
              </a:rPr>
              <a:t>words</a:t>
            </a:r>
            <a:endParaRPr lang="es-CR" sz="6000" dirty="0">
              <a:latin typeface="Amasis MT Pro Black" panose="02040A04050005020304" pitchFamily="18" charset="0"/>
            </a:endParaRPr>
          </a:p>
        </p:txBody>
      </p:sp>
      <p:pic>
        <p:nvPicPr>
          <p:cNvPr id="9" name="Imagen 8" descr="Un dibujo de un perro&#10;&#10;Descripción generada automáticamente con confianza media">
            <a:extLst>
              <a:ext uri="{FF2B5EF4-FFF2-40B4-BE49-F238E27FC236}">
                <a16:creationId xmlns:a16="http://schemas.microsoft.com/office/drawing/2014/main" id="{8A2CFED2-31DC-4CEF-A0E7-3BFEAD8F9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36000" y="2130432"/>
            <a:ext cx="11640562" cy="489986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23620DBE-E0C3-4DAD-AC62-6D465BAFF8DC}"/>
              </a:ext>
            </a:extLst>
          </p:cNvPr>
          <p:cNvSpPr txBox="1"/>
          <p:nvPr/>
        </p:nvSpPr>
        <p:spPr>
          <a:xfrm>
            <a:off x="1362847" y="3368736"/>
            <a:ext cx="216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Black" panose="02040A04050005020304" pitchFamily="18" charset="0"/>
              </a:rPr>
              <a:t>First</a:t>
            </a:r>
            <a:endParaRPr lang="es-CR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masis MT Pro Black" panose="02040A04050005020304" pitchFamily="18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FE601E3-5416-4870-A04F-B2670C4A4B89}"/>
              </a:ext>
            </a:extLst>
          </p:cNvPr>
          <p:cNvSpPr txBox="1"/>
          <p:nvPr/>
        </p:nvSpPr>
        <p:spPr>
          <a:xfrm>
            <a:off x="3816281" y="3876568"/>
            <a:ext cx="2340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6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Black" panose="02040A04050005020304" pitchFamily="18" charset="0"/>
              </a:rPr>
              <a:t>Then</a:t>
            </a:r>
            <a:endParaRPr lang="es-CR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masis MT Pro Black" panose="02040A04050005020304" pitchFamily="18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EAD4CD9-AC40-4279-882C-A4A0047D3A41}"/>
              </a:ext>
            </a:extLst>
          </p:cNvPr>
          <p:cNvSpPr txBox="1"/>
          <p:nvPr/>
        </p:nvSpPr>
        <p:spPr>
          <a:xfrm>
            <a:off x="6709693" y="3322571"/>
            <a:ext cx="2160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Black" panose="02040A04050005020304" pitchFamily="18" charset="0"/>
              </a:rPr>
              <a:t>After </a:t>
            </a:r>
            <a:r>
              <a:rPr lang="es-MX" sz="4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Black" panose="02040A04050005020304" pitchFamily="18" charset="0"/>
              </a:rPr>
              <a:t>that</a:t>
            </a:r>
            <a:endParaRPr lang="es-CR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masis MT Pro Black" panose="02040A04050005020304" pitchFamily="18" charset="0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5AF51DE8-877A-4EAE-BF86-04013E2ADAEF}"/>
              </a:ext>
            </a:extLst>
          </p:cNvPr>
          <p:cNvSpPr txBox="1"/>
          <p:nvPr/>
        </p:nvSpPr>
        <p:spPr>
          <a:xfrm>
            <a:off x="8991881" y="3844645"/>
            <a:ext cx="29493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5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masis MT Pro Black" panose="02040A04050005020304" pitchFamily="18" charset="0"/>
              </a:rPr>
              <a:t>Finally</a:t>
            </a:r>
            <a:endParaRPr lang="es-CR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80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11" grpId="0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09C0BCD-BEE9-423F-A51C-BCCD8E5EA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C7E7E2-D532-4A54-A094-02942B9CB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000" y="762000"/>
            <a:ext cx="8100000" cy="14432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669900"/>
                </a:solidFill>
                <a:latin typeface="Amasis MT Pro Black" panose="02040A04050005020304" pitchFamily="18" charset="0"/>
              </a:rPr>
              <a:t>Recycling to reduce litter 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7C05157-0103-40E9-AE16-E0E2608AB5F4}"/>
              </a:ext>
            </a:extLst>
          </p:cNvPr>
          <p:cNvSpPr txBox="1"/>
          <p:nvPr/>
        </p:nvSpPr>
        <p:spPr>
          <a:xfrm>
            <a:off x="175596" y="2205268"/>
            <a:ext cx="8340571" cy="42837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2800" b="1" dirty="0">
                <a:solidFill>
                  <a:srgbClr val="669900"/>
                </a:solidFill>
                <a:latin typeface="Amasis MT Pro Black" panose="02040A04050005020304" pitchFamily="18" charset="0"/>
              </a:rPr>
              <a:t>First</a:t>
            </a:r>
            <a:r>
              <a:rPr lang="en-US" sz="2800" dirty="0">
                <a:solidFill>
                  <a:srgbClr val="669900"/>
                </a:solidFill>
                <a:latin typeface="Amasis MT Pro Black" panose="02040A04050005020304" pitchFamily="18" charset="0"/>
              </a:rPr>
              <a:t>, </a:t>
            </a:r>
            <a:r>
              <a:rPr lang="en-US" sz="2800" dirty="0">
                <a:latin typeface="Amasis MT Pro Black" panose="02040A04050005020304" pitchFamily="18" charset="0"/>
              </a:rPr>
              <a:t>items/products to be recycled need to be collected.</a:t>
            </a:r>
          </a:p>
          <a:p>
            <a:pPr marL="45720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2800" b="1" dirty="0">
                <a:solidFill>
                  <a:srgbClr val="669900"/>
                </a:solidFill>
                <a:latin typeface="Amasis MT Pro Black" panose="02040A04050005020304" pitchFamily="18" charset="0"/>
              </a:rPr>
              <a:t>Then</a:t>
            </a:r>
            <a:r>
              <a:rPr lang="en-US" sz="2800" dirty="0">
                <a:solidFill>
                  <a:srgbClr val="669900"/>
                </a:solidFill>
                <a:latin typeface="Amasis MT Pro Black" panose="02040A04050005020304" pitchFamily="18" charset="0"/>
              </a:rPr>
              <a:t>, </a:t>
            </a:r>
            <a:r>
              <a:rPr lang="en-US" sz="2800" dirty="0">
                <a:latin typeface="Amasis MT Pro Black" panose="02040A04050005020304" pitchFamily="18" charset="0"/>
              </a:rPr>
              <a:t>put your recyclable items into the proper container to be collected</a:t>
            </a:r>
            <a:r>
              <a:rPr lang="en-US" sz="2800" dirty="0">
                <a:solidFill>
                  <a:schemeClr val="accent1"/>
                </a:solidFill>
                <a:latin typeface="Amasis MT Pro Black" panose="02040A04050005020304" pitchFamily="18" charset="0"/>
              </a:rPr>
              <a:t>.</a:t>
            </a:r>
          </a:p>
          <a:p>
            <a:pPr marL="45720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2800" dirty="0">
                <a:solidFill>
                  <a:srgbClr val="669900"/>
                </a:solidFill>
                <a:latin typeface="Amasis MT Pro Black" panose="02040A04050005020304" pitchFamily="18" charset="0"/>
              </a:rPr>
              <a:t>After that, </a:t>
            </a:r>
            <a:r>
              <a:rPr lang="en-US" sz="2800" dirty="0">
                <a:latin typeface="Amasis MT Pro Black" panose="02040A04050005020304" pitchFamily="18" charset="0"/>
              </a:rPr>
              <a:t>in the recycling center the articles must be sorted into different categories: like paper, glass, aluminum and plastic.</a:t>
            </a:r>
          </a:p>
          <a:p>
            <a:pPr marL="5143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</a:pPr>
            <a:r>
              <a:rPr lang="en-US" sz="2800" dirty="0">
                <a:solidFill>
                  <a:srgbClr val="669900"/>
                </a:solidFill>
                <a:latin typeface="Amasis MT Pro Black" panose="02040A04050005020304" pitchFamily="18" charset="0"/>
              </a:rPr>
              <a:t>Finally,</a:t>
            </a:r>
            <a:r>
              <a:rPr lang="en-US" sz="2800" dirty="0">
                <a:solidFill>
                  <a:schemeClr val="accent1"/>
                </a:solidFill>
                <a:latin typeface="Amasis MT Pro Black" panose="02040A04050005020304" pitchFamily="18" charset="0"/>
              </a:rPr>
              <a:t> </a:t>
            </a:r>
            <a:r>
              <a:rPr lang="en-US" sz="2800" dirty="0">
                <a:latin typeface="Amasis MT Pro Black" panose="02040A04050005020304" pitchFamily="18" charset="0"/>
              </a:rPr>
              <a:t>the recyclable items must be </a:t>
            </a:r>
            <a:r>
              <a:rPr lang="en-US" sz="2800">
                <a:latin typeface="Amasis MT Pro Black" panose="02040A04050005020304" pitchFamily="18" charset="0"/>
              </a:rPr>
              <a:t>processed.     </a:t>
            </a:r>
            <a:endParaRPr lang="en-US" sz="2800" dirty="0">
              <a:latin typeface="Amasis MT Pro Black" panose="02040A04050005020304" pitchFamily="18" charset="0"/>
            </a:endParaRPr>
          </a:p>
        </p:txBody>
      </p:sp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1DC3A765-CDB7-4FDF-83B7-5C42EC1447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5234"/>
          <a:stretch/>
        </p:blipFill>
        <p:spPr>
          <a:xfrm>
            <a:off x="8316581" y="684257"/>
            <a:ext cx="3599257" cy="341094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F81FB340-B8A4-4DC5-A43C-A5E0992E321B}"/>
              </a:ext>
            </a:extLst>
          </p:cNvPr>
          <p:cNvSpPr txBox="1"/>
          <p:nvPr/>
        </p:nvSpPr>
        <p:spPr>
          <a:xfrm>
            <a:off x="9226003" y="3566920"/>
            <a:ext cx="198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dirty="0" err="1">
                <a:solidFill>
                  <a:srgbClr val="669900"/>
                </a:solidFill>
                <a:latin typeface="Amasis MT Pro Black" panose="02040A04050005020304" pitchFamily="18" charset="0"/>
              </a:rPr>
              <a:t>Go</a:t>
            </a:r>
            <a:r>
              <a:rPr lang="es-MX" sz="2800" dirty="0">
                <a:solidFill>
                  <a:srgbClr val="669900"/>
                </a:solidFill>
                <a:latin typeface="Amasis MT Pro Black" panose="02040A04050005020304" pitchFamily="18" charset="0"/>
              </a:rPr>
              <a:t> </a:t>
            </a:r>
            <a:r>
              <a:rPr lang="es-MX" sz="2800" dirty="0" err="1">
                <a:solidFill>
                  <a:srgbClr val="669900"/>
                </a:solidFill>
                <a:latin typeface="Amasis MT Pro Black" panose="02040A04050005020304" pitchFamily="18" charset="0"/>
              </a:rPr>
              <a:t>green</a:t>
            </a:r>
            <a:endParaRPr lang="es-CR" sz="2800" dirty="0">
              <a:solidFill>
                <a:srgbClr val="669900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408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theme/theme1.xml><?xml version="1.0" encoding="utf-8"?>
<a:theme xmlns:a="http://schemas.openxmlformats.org/drawingml/2006/main" name="Base">
  <a:themeElements>
    <a:clrScheme name="Base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Base</Template>
  <TotalTime>3014</TotalTime>
  <Words>117</Words>
  <Application>Microsoft Office PowerPoint</Application>
  <PresentationFormat>Panorámica</PresentationFormat>
  <Paragraphs>18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Base</vt:lpstr>
      <vt:lpstr>What can I do about litter?</vt:lpstr>
      <vt:lpstr>There are some actions  we can take to reduce litter </vt:lpstr>
      <vt:lpstr>I can REDUCE, REFUSE REUSE, and RECYCLE.</vt:lpstr>
      <vt:lpstr>I can dispose garbage properly.</vt:lpstr>
      <vt:lpstr>We can clean our school.</vt:lpstr>
      <vt:lpstr>We can  buy less packaged food</vt:lpstr>
      <vt:lpstr>I can use a compose bin to dispose food</vt:lpstr>
      <vt:lpstr>Sequence words</vt:lpstr>
      <vt:lpstr>Recycling to reduce litter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can I do about litter?</dc:title>
  <dc:creator>Ligia Maria Del Quesada Gomez</dc:creator>
  <cp:lastModifiedBy>Sandra Maria Araya Acuna</cp:lastModifiedBy>
  <cp:revision>32</cp:revision>
  <dcterms:created xsi:type="dcterms:W3CDTF">2022-01-13T02:52:27Z</dcterms:created>
  <dcterms:modified xsi:type="dcterms:W3CDTF">2022-07-22T20:25:56Z</dcterms:modified>
</cp:coreProperties>
</file>

<file path=docProps/thumbnail.jpeg>
</file>